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6" r:id="rId3"/>
    <p:sldMasterId id="214748366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70" r:id="rId14"/>
    <p:sldId id="268" r:id="rId15"/>
  </p:sldIdLst>
  <p:sldSz cx="12192000" cy="6858000"/>
  <p:notesSz cx="6858000" cy="9144000"/>
  <p:embeddedFontLst>
    <p:embeddedFont>
      <p:font typeface="Libre Baskerville" panose="020B0604020202020204" charset="0"/>
      <p:regular r:id="rId18"/>
      <p:bold r:id="rId19"/>
      <p:italic r:id="rId20"/>
    </p:embeddedFont>
    <p:embeddedFont>
      <p:font typeface="Arial Black" panose="020B0A04020102020204" pitchFamily="34" charset="0"/>
      <p:bold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Aharoni" panose="020B0604020202020204" charset="-79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F6CB99-6155-4263-9AB9-75C04ACD3953}">
  <a:tblStyle styleId="{2EF6CB99-6155-4263-9AB9-75C04ACD3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F247-165F-4FA1-9486-284A20D2290E}" type="datetimeFigureOut">
              <a:rPr lang="pt-BR" smtClean="0"/>
              <a:pPr/>
              <a:t>01/10/2020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104EE-D881-4F48-99E0-C9EF73DAA7B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79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675922" y="2737246"/>
            <a:ext cx="418671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3"/>
          </p:nvPr>
        </p:nvSpPr>
        <p:spPr>
          <a:xfrm>
            <a:off x="5089709" y="2160983"/>
            <a:ext cx="418670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4"/>
          </p:nvPr>
        </p:nvSpPr>
        <p:spPr>
          <a:xfrm>
            <a:off x="5089710" y="2737246"/>
            <a:ext cx="418670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79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77511" y="2160589"/>
            <a:ext cx="418512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5091296" y="2160590"/>
            <a:ext cx="418512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tação com Legenda">
  <p:cSld name="Cotação com Legenda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2"/>
          </p:nvPr>
        </p:nvSpPr>
        <p:spPr>
          <a:xfrm>
            <a:off x="1366495" y="3632200"/>
            <a:ext cx="722640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 da Cotação">
  <p:cSld name="Cartão de Nome da Cotaçã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2"/>
          </p:nvPr>
        </p:nvSpPr>
        <p:spPr>
          <a:xfrm>
            <a:off x="677509" y="4013200"/>
            <a:ext cx="8598908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79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7900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79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 rot="5400000">
            <a:off x="3036093" y="-197645"/>
            <a:ext cx="3881437" cy="8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iro ou Falso">
  <p:cSld name="Verdadeiro ou Fals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677509" y="4013200"/>
            <a:ext cx="8598908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Identificação">
  <p:cSld name="Cartão de Identificaçã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>
            <a:spLocks noGrp="1"/>
          </p:cNvSpPr>
          <p:nvPr>
            <p:ph type="pic" idx="2"/>
          </p:nvPr>
        </p:nvSpPr>
        <p:spPr>
          <a:xfrm>
            <a:off x="677511" y="609600"/>
            <a:ext cx="8598907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677511" y="5367338"/>
            <a:ext cx="8598906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4761701" y="514925"/>
            <a:ext cx="451471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2"/>
          </p:nvPr>
        </p:nvSpPr>
        <p:spPr>
          <a:xfrm>
            <a:off x="677510" y="2777069"/>
            <a:ext cx="385553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9374187" y="0"/>
            <a:ext cx="1219200" cy="6858000"/>
          </a:xfrm>
          <a:prstGeom prst="straightConnector1">
            <a:avLst/>
          </a:prstGeom>
          <a:noFill/>
          <a:ln w="9525" cap="rnd" cmpd="sng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Google Shape;11;p1"/>
          <p:cNvCxnSpPr/>
          <p:nvPr/>
        </p:nvCxnSpPr>
        <p:spPr>
          <a:xfrm rot="10800000" flipH="1">
            <a:off x="7427912" y="3681412"/>
            <a:ext cx="4764087" cy="3176587"/>
          </a:xfrm>
          <a:prstGeom prst="straightConnector1">
            <a:avLst/>
          </a:prstGeom>
          <a:noFill/>
          <a:ln w="9525" cap="rnd" cmpd="sng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p1"/>
          <p:cNvSpPr/>
          <p:nvPr/>
        </p:nvSpPr>
        <p:spPr>
          <a:xfrm>
            <a:off x="9188450" y="-7937"/>
            <a:ext cx="3006725" cy="6865937"/>
          </a:xfrm>
          <a:custGeom>
            <a:avLst/>
            <a:gdLst/>
            <a:ahLst/>
            <a:cxnLst/>
            <a:rect l="l" t="t" r="r" b="b"/>
            <a:pathLst>
              <a:path w="3005667" h="6866467" extrusionOk="0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604375" y="-7937"/>
            <a:ext cx="2590800" cy="6865937"/>
          </a:xfrm>
          <a:custGeom>
            <a:avLst/>
            <a:gdLst/>
            <a:ahLst/>
            <a:cxnLst/>
            <a:rect l="l" t="t" r="r" b="b"/>
            <a:pathLst>
              <a:path w="2590800" h="6866467" extrusionOk="0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/>
            <a:ahLst/>
            <a:cxnLst/>
            <a:rect l="l" t="t" r="r" b="b"/>
            <a:pathLst>
              <a:path w="3259667" h="3810000" extrusionOk="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9340850" y="-7937"/>
            <a:ext cx="2854325" cy="6865937"/>
          </a:xfrm>
          <a:custGeom>
            <a:avLst/>
            <a:gdLst/>
            <a:ahLst/>
            <a:cxnLst/>
            <a:rect l="l" t="t" r="r" b="b"/>
            <a:pathLst>
              <a:path w="2853267" h="6866467" extrusionOk="0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81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0907712" y="-7937"/>
            <a:ext cx="1287462" cy="6865937"/>
          </a:xfrm>
          <a:custGeom>
            <a:avLst/>
            <a:gdLst/>
            <a:ahLst/>
            <a:cxnLst/>
            <a:rect l="l" t="t" r="r" b="b"/>
            <a:pathLst>
              <a:path w="1286933" h="6866467" extrusionOk="0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rgbClr val="C0E47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0941050" y="-7937"/>
            <a:ext cx="1271587" cy="6865937"/>
          </a:xfrm>
          <a:custGeom>
            <a:avLst/>
            <a:gdLst/>
            <a:ahLst/>
            <a:cxnLst/>
            <a:rect l="l" t="t" r="r" b="b"/>
            <a:pathLst>
              <a:path w="1270244" h="6866467" extrusionOk="0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-7937" y="-7937"/>
            <a:ext cx="863600" cy="5697537"/>
          </a:xfrm>
          <a:custGeom>
            <a:avLst/>
            <a:gdLst/>
            <a:ahLst/>
            <a:cxnLst/>
            <a:rect l="l" t="t" r="r" b="b"/>
            <a:pathLst>
              <a:path w="863600" h="5698067" extrusionOk="0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0374312" y="3589337"/>
            <a:ext cx="1820862" cy="3268662"/>
          </a:xfrm>
          <a:custGeom>
            <a:avLst/>
            <a:gdLst/>
            <a:ahLst/>
            <a:cxnLst/>
            <a:rect l="l" t="t" r="r" b="b"/>
            <a:pathLst>
              <a:path w="1820333" h="3268133" extrusionOk="0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7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79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7900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3"/>
          <p:cNvCxnSpPr/>
          <p:nvPr/>
        </p:nvCxnSpPr>
        <p:spPr>
          <a:xfrm rot="10800000" flipH="1">
            <a:off x="7427912" y="3681412"/>
            <a:ext cx="4764087" cy="3176587"/>
          </a:xfrm>
          <a:prstGeom prst="straightConnector1">
            <a:avLst/>
          </a:prstGeom>
          <a:noFill/>
          <a:ln w="9525" cap="rnd" cmpd="sng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374187" y="0"/>
            <a:ext cx="1219200" cy="6858000"/>
          </a:xfrm>
          <a:prstGeom prst="straightConnector1">
            <a:avLst/>
          </a:prstGeom>
          <a:noFill/>
          <a:ln w="9525" cap="rnd" cmpd="sng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" name="Google Shape;34;p3"/>
          <p:cNvSpPr/>
          <p:nvPr/>
        </p:nvSpPr>
        <p:spPr>
          <a:xfrm>
            <a:off x="9188450" y="-7937"/>
            <a:ext cx="3006725" cy="6865937"/>
          </a:xfrm>
          <a:custGeom>
            <a:avLst/>
            <a:gdLst/>
            <a:ahLst/>
            <a:cxnLst/>
            <a:rect l="l" t="t" r="r" b="b"/>
            <a:pathLst>
              <a:path w="3005667" h="6866467" extrusionOk="0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604375" y="-7937"/>
            <a:ext cx="2590800" cy="6865937"/>
          </a:xfrm>
          <a:custGeom>
            <a:avLst/>
            <a:gdLst/>
            <a:ahLst/>
            <a:cxnLst/>
            <a:rect l="l" t="t" r="r" b="b"/>
            <a:pathLst>
              <a:path w="2590800" h="6866467" extrusionOk="0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/>
            <a:ahLst/>
            <a:cxnLst/>
            <a:rect l="l" t="t" r="r" b="b"/>
            <a:pathLst>
              <a:path w="3259667" h="3810000" extrusionOk="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9340850" y="-7937"/>
            <a:ext cx="2854325" cy="6865937"/>
          </a:xfrm>
          <a:custGeom>
            <a:avLst/>
            <a:gdLst/>
            <a:ahLst/>
            <a:cxnLst/>
            <a:rect l="l" t="t" r="r" b="b"/>
            <a:pathLst>
              <a:path w="2853267" h="6866467" extrusionOk="0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81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0907712" y="-7937"/>
            <a:ext cx="1287462" cy="6865937"/>
          </a:xfrm>
          <a:custGeom>
            <a:avLst/>
            <a:gdLst/>
            <a:ahLst/>
            <a:cxnLst/>
            <a:rect l="l" t="t" r="r" b="b"/>
            <a:pathLst>
              <a:path w="1286933" h="6866467" extrusionOk="0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rgbClr val="C0E47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941050" y="-7937"/>
            <a:ext cx="1271587" cy="6865937"/>
          </a:xfrm>
          <a:custGeom>
            <a:avLst/>
            <a:gdLst/>
            <a:ahLst/>
            <a:cxnLst/>
            <a:rect l="l" t="t" r="r" b="b"/>
            <a:pathLst>
              <a:path w="1270244" h="6866467" extrusionOk="0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0374312" y="3589337"/>
            <a:ext cx="1820862" cy="3268662"/>
          </a:xfrm>
          <a:custGeom>
            <a:avLst/>
            <a:gdLst/>
            <a:ahLst/>
            <a:cxnLst/>
            <a:rect l="l" t="t" r="r" b="b"/>
            <a:pathLst>
              <a:path w="1820333" h="3268133" extrusionOk="0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7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-7937" y="4013200"/>
            <a:ext cx="457200" cy="2852737"/>
          </a:xfrm>
          <a:custGeom>
            <a:avLst/>
            <a:gdLst/>
            <a:ahLst/>
            <a:cxnLst/>
            <a:rect l="l" t="t" r="r" b="b"/>
            <a:pathLst>
              <a:path w="457200" h="2853267" extrusionOk="0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79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7900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17"/>
          <p:cNvCxnSpPr/>
          <p:nvPr/>
        </p:nvCxnSpPr>
        <p:spPr>
          <a:xfrm rot="10800000" flipH="1">
            <a:off x="7427912" y="3681412"/>
            <a:ext cx="4764087" cy="3176587"/>
          </a:xfrm>
          <a:prstGeom prst="straightConnector1">
            <a:avLst/>
          </a:prstGeom>
          <a:noFill/>
          <a:ln w="9525" cap="rnd" cmpd="sng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9374187" y="0"/>
            <a:ext cx="1219200" cy="6858000"/>
          </a:xfrm>
          <a:prstGeom prst="straightConnector1">
            <a:avLst/>
          </a:prstGeom>
          <a:noFill/>
          <a:ln w="9525" cap="rnd" cmpd="sng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2" name="Google Shape;132;p17"/>
          <p:cNvSpPr/>
          <p:nvPr/>
        </p:nvSpPr>
        <p:spPr>
          <a:xfrm>
            <a:off x="9188450" y="-7937"/>
            <a:ext cx="3006725" cy="6865937"/>
          </a:xfrm>
          <a:custGeom>
            <a:avLst/>
            <a:gdLst/>
            <a:ahLst/>
            <a:cxnLst/>
            <a:rect l="l" t="t" r="r" b="b"/>
            <a:pathLst>
              <a:path w="3005667" h="6866467" extrusionOk="0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9604375" y="-7937"/>
            <a:ext cx="2590800" cy="6865937"/>
          </a:xfrm>
          <a:custGeom>
            <a:avLst/>
            <a:gdLst/>
            <a:ahLst/>
            <a:cxnLst/>
            <a:rect l="l" t="t" r="r" b="b"/>
            <a:pathLst>
              <a:path w="2590800" h="6866467" extrusionOk="0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/>
            <a:ahLst/>
            <a:cxnLst/>
            <a:rect l="l" t="t" r="r" b="b"/>
            <a:pathLst>
              <a:path w="3259667" h="3810000" extrusionOk="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9340850" y="-7937"/>
            <a:ext cx="2854325" cy="6865937"/>
          </a:xfrm>
          <a:custGeom>
            <a:avLst/>
            <a:gdLst/>
            <a:ahLst/>
            <a:cxnLst/>
            <a:rect l="l" t="t" r="r" b="b"/>
            <a:pathLst>
              <a:path w="2853267" h="6866467" extrusionOk="0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81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0907712" y="-7937"/>
            <a:ext cx="1287462" cy="6865937"/>
          </a:xfrm>
          <a:custGeom>
            <a:avLst/>
            <a:gdLst/>
            <a:ahLst/>
            <a:cxnLst/>
            <a:rect l="l" t="t" r="r" b="b"/>
            <a:pathLst>
              <a:path w="1286933" h="6866467" extrusionOk="0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rgbClr val="C0E47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10941050" y="-7937"/>
            <a:ext cx="1271587" cy="6865937"/>
          </a:xfrm>
          <a:custGeom>
            <a:avLst/>
            <a:gdLst/>
            <a:ahLst/>
            <a:cxnLst/>
            <a:rect l="l" t="t" r="r" b="b"/>
            <a:pathLst>
              <a:path w="1270244" h="6866467" extrusionOk="0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10374312" y="3589337"/>
            <a:ext cx="1820862" cy="3268662"/>
          </a:xfrm>
          <a:custGeom>
            <a:avLst/>
            <a:gdLst/>
            <a:ahLst/>
            <a:cxnLst/>
            <a:rect l="l" t="t" r="r" b="b"/>
            <a:pathLst>
              <a:path w="1820333" h="3268133" extrusionOk="0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7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-7937" y="4013200"/>
            <a:ext cx="457200" cy="2852737"/>
          </a:xfrm>
          <a:custGeom>
            <a:avLst/>
            <a:gdLst/>
            <a:ahLst/>
            <a:cxnLst/>
            <a:rect l="l" t="t" r="r" b="b"/>
            <a:pathLst>
              <a:path w="457200" h="2853267" extrusionOk="0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541337" y="790575"/>
            <a:ext cx="6111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E474"/>
              </a:buClr>
              <a:buSzPts val="8000"/>
              <a:buFont typeface="Trebuchet MS"/>
              <a:buNone/>
            </a:pPr>
            <a:r>
              <a:rPr lang="en-US" sz="8000" b="0" i="0" u="none" dirty="0">
                <a:solidFill>
                  <a:srgbClr val="C0E474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8894762" y="2886075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E474"/>
              </a:buClr>
              <a:buSzPts val="8000"/>
              <a:buFont typeface="Trebuchet MS"/>
              <a:buNone/>
            </a:pPr>
            <a:r>
              <a:rPr lang="en-US" sz="8000" b="0" i="0" u="none" dirty="0">
                <a:solidFill>
                  <a:srgbClr val="C0E474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79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7900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19"/>
          <p:cNvCxnSpPr/>
          <p:nvPr/>
        </p:nvCxnSpPr>
        <p:spPr>
          <a:xfrm rot="10800000" flipH="1">
            <a:off x="7427912" y="3681412"/>
            <a:ext cx="4764087" cy="3176587"/>
          </a:xfrm>
          <a:prstGeom prst="straightConnector1">
            <a:avLst/>
          </a:prstGeom>
          <a:noFill/>
          <a:ln w="9525" cap="rnd" cmpd="sng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6" name="Google Shape;156;p19"/>
          <p:cNvCxnSpPr/>
          <p:nvPr/>
        </p:nvCxnSpPr>
        <p:spPr>
          <a:xfrm>
            <a:off x="9374187" y="0"/>
            <a:ext cx="1219200" cy="6858000"/>
          </a:xfrm>
          <a:prstGeom prst="straightConnector1">
            <a:avLst/>
          </a:prstGeom>
          <a:noFill/>
          <a:ln w="9525" cap="rnd" cmpd="sng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7" name="Google Shape;157;p19"/>
          <p:cNvSpPr/>
          <p:nvPr/>
        </p:nvSpPr>
        <p:spPr>
          <a:xfrm>
            <a:off x="9188450" y="-7937"/>
            <a:ext cx="3006725" cy="6865937"/>
          </a:xfrm>
          <a:custGeom>
            <a:avLst/>
            <a:gdLst/>
            <a:ahLst/>
            <a:cxnLst/>
            <a:rect l="l" t="t" r="r" b="b"/>
            <a:pathLst>
              <a:path w="3005667" h="6866467" extrusionOk="0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9604375" y="-7937"/>
            <a:ext cx="2590800" cy="6865937"/>
          </a:xfrm>
          <a:custGeom>
            <a:avLst/>
            <a:gdLst/>
            <a:ahLst/>
            <a:cxnLst/>
            <a:rect l="l" t="t" r="r" b="b"/>
            <a:pathLst>
              <a:path w="2590800" h="6866467" extrusionOk="0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/>
            <a:ahLst/>
            <a:cxnLst/>
            <a:rect l="l" t="t" r="r" b="b"/>
            <a:pathLst>
              <a:path w="3259667" h="3810000" extrusionOk="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9340850" y="-7937"/>
            <a:ext cx="2854325" cy="6865937"/>
          </a:xfrm>
          <a:custGeom>
            <a:avLst/>
            <a:gdLst/>
            <a:ahLst/>
            <a:cxnLst/>
            <a:rect l="l" t="t" r="r" b="b"/>
            <a:pathLst>
              <a:path w="2853267" h="6866467" extrusionOk="0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81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0907712" y="-7937"/>
            <a:ext cx="1287462" cy="6865937"/>
          </a:xfrm>
          <a:custGeom>
            <a:avLst/>
            <a:gdLst/>
            <a:ahLst/>
            <a:cxnLst/>
            <a:rect l="l" t="t" r="r" b="b"/>
            <a:pathLst>
              <a:path w="1286933" h="6866467" extrusionOk="0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rgbClr val="C0E47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10941050" y="-7937"/>
            <a:ext cx="1271587" cy="6865937"/>
          </a:xfrm>
          <a:custGeom>
            <a:avLst/>
            <a:gdLst/>
            <a:ahLst/>
            <a:cxnLst/>
            <a:rect l="l" t="t" r="r" b="b"/>
            <a:pathLst>
              <a:path w="1270244" h="6866467" extrusionOk="0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10374312" y="3589337"/>
            <a:ext cx="1820862" cy="3268662"/>
          </a:xfrm>
          <a:custGeom>
            <a:avLst/>
            <a:gdLst/>
            <a:ahLst/>
            <a:cxnLst/>
            <a:rect l="l" t="t" r="r" b="b"/>
            <a:pathLst>
              <a:path w="1820333" h="3268133" extrusionOk="0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7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-7937" y="4013200"/>
            <a:ext cx="457200" cy="2852737"/>
          </a:xfrm>
          <a:custGeom>
            <a:avLst/>
            <a:gdLst/>
            <a:ahLst/>
            <a:cxnLst/>
            <a:rect l="l" t="t" r="r" b="b"/>
            <a:pathLst>
              <a:path w="457200" h="2853267" extrusionOk="0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41337" y="790575"/>
            <a:ext cx="6111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E474"/>
              </a:buClr>
              <a:buSzPts val="8000"/>
              <a:buFont typeface="Trebuchet MS"/>
              <a:buNone/>
            </a:pPr>
            <a:r>
              <a:rPr lang="en-US" sz="8000" b="0" i="0" u="none" dirty="0">
                <a:solidFill>
                  <a:srgbClr val="C0E474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8894762" y="2886075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E474"/>
              </a:buClr>
              <a:buSzPts val="8000"/>
              <a:buFont typeface="Trebuchet MS"/>
              <a:buNone/>
            </a:pPr>
            <a:r>
              <a:rPr lang="en-US" sz="8000" b="0" i="0" u="none" dirty="0">
                <a:solidFill>
                  <a:srgbClr val="C0E474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79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7900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  <a:defRPr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dt" idx="10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593137" y="6042025"/>
            <a:ext cx="682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sz="9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ctrTitle"/>
          </p:nvPr>
        </p:nvSpPr>
        <p:spPr>
          <a:xfrm>
            <a:off x="863600" y="1419225"/>
            <a:ext cx="8462962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5400"/>
              <a:buFont typeface="Trebuchet MS"/>
              <a:buNone/>
            </a:pPr>
            <a:r>
              <a:rPr lang="en-US" sz="5400" b="0" i="0" u="none" strike="noStrike" cap="none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AUDIÊNCIA PÚBLICA </a:t>
            </a:r>
            <a:br>
              <a:rPr lang="en-US" sz="5400" b="0" i="0" u="none" strike="noStrike" cap="none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dirty="0">
                <a:solidFill>
                  <a:srgbClr val="90C226"/>
                </a:solidFill>
              </a:rPr>
              <a:t>2</a:t>
            </a:r>
            <a:r>
              <a:rPr lang="en-US" sz="5400" b="0" i="0" u="none" strike="noStrike" cap="none" dirty="0">
                <a:solidFill>
                  <a:srgbClr val="90C22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º</a:t>
            </a:r>
            <a:r>
              <a:rPr lang="en-US" sz="5400" b="0" i="0" u="none" strike="noStrike" cap="none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i="0" u="none" strike="noStrike" cap="none" dirty="0" err="1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Quadrimestre</a:t>
            </a:r>
            <a:r>
              <a:rPr lang="en-US" sz="5400" b="0" i="0" u="none" strike="noStrike" cap="none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 de 2020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4762500" y="4051300"/>
            <a:ext cx="451326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1" dirty="0" err="1"/>
              <a:t>Denio</a:t>
            </a:r>
            <a:r>
              <a:rPr lang="en-US" sz="1800" b="1" dirty="0"/>
              <a:t> Dutra </a:t>
            </a:r>
            <a:r>
              <a:rPr lang="en-US" sz="1800" b="1" dirty="0" err="1"/>
              <a:t>Barbosa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0" i="1" u="none" strike="noStrike" cap="none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Secretário</a:t>
            </a:r>
            <a:r>
              <a:rPr lang="en-US" sz="1800" b="0" i="1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1" u="none" strike="noStrike" cap="none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da</a:t>
            </a:r>
            <a:r>
              <a:rPr lang="en-US" sz="1800" b="0" i="1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1" u="none" strike="noStrike" cap="none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Fazenda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Administração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2017/2020</a:t>
            </a:r>
            <a:endParaRPr/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1168400" y="304800"/>
            <a:ext cx="60245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Arcos, </a:t>
            </a:r>
            <a:r>
              <a:rPr lang="en-US" sz="2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</a:t>
            </a:r>
            <a:r>
              <a:rPr lang="en-US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Setembro</a:t>
            </a:r>
            <a:r>
              <a:rPr lang="en-US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/>
        </p:nvSpPr>
        <p:spPr>
          <a:xfrm>
            <a:off x="1973262" y="5070475"/>
            <a:ext cx="734853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None/>
            </a:pPr>
            <a:endParaRPr/>
          </a:p>
        </p:txBody>
      </p:sp>
      <p:graphicFrame>
        <p:nvGraphicFramePr>
          <p:cNvPr id="269" name="Google Shape;269;p32"/>
          <p:cNvGraphicFramePr/>
          <p:nvPr/>
        </p:nvGraphicFramePr>
        <p:xfrm>
          <a:off x="1575582" y="295424"/>
          <a:ext cx="7928875" cy="4787457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441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37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 Black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CÂMARA MUNICIPAL 2020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endParaRPr sz="8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  <a:tabLst/>
                        <a:defRPr/>
                      </a:pPr>
                      <a:endParaRPr lang="en-US" sz="1200" b="1" i="0" u="none" dirty="0">
                        <a:solidFill>
                          <a:srgbClr val="000000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  <a:tabLst/>
                        <a:defRPr/>
                      </a:pPr>
                      <a:r>
                        <a:rPr lang="en-US" sz="1200" b="1" i="0" u="none" dirty="0">
                          <a:solidFill>
                            <a:srgbClr val="00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2º QUADRIMESTRE </a:t>
                      </a:r>
                      <a:endParaRPr lang="en-US" sz="1200"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2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dirty="0"/>
                        <a:t>Saldo</a:t>
                      </a:r>
                      <a:r>
                        <a:rPr lang="pt-BR" sz="1400" baseline="0" dirty="0"/>
                        <a:t> em 30/04/2020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690.508,02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REPASSE DO EXECUTIVO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1.366.666,64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RECUPERAÇÃO DE APLICAÇÃO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0,00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JUROS DE APLICAÇÕES FINANCEIRAS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0,00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CRÉDITOS 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2.057.174,66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DESPESAS COM PESSOAL E ENCARGOS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1.246.237,07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OUTRAS DESPESAS CORRENTES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181.630,64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DAS DESPESAS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1.427.867,71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0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DEVOLUÇÃO PARA PREFEITURA</a:t>
                      </a:r>
                      <a:endParaRPr sz="1400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400" b="1" dirty="0"/>
                        <a:t>200.000,00</a:t>
                      </a:r>
                      <a:endParaRPr sz="1400"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EM</a:t>
                      </a:r>
                      <a:r>
                        <a:rPr lang="en-US" sz="2000" b="1" i="0" u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31/08/2020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429.306,95           </a:t>
                      </a:r>
                      <a:endParaRPr b="1"/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33"/>
          <p:cNvGraphicFramePr/>
          <p:nvPr/>
        </p:nvGraphicFramePr>
        <p:xfrm>
          <a:off x="646112" y="503237"/>
          <a:ext cx="11128350" cy="4617403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498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ESPECIFICAÇÃO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SITUAÇÃO</a:t>
                      </a:r>
                      <a:r>
                        <a:rPr lang="en-US" sz="2000" b="1" i="0" u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EM 31/12/2019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PREVISTO PARA</a:t>
                      </a:r>
                      <a:r>
                        <a:rPr lang="en-US" sz="20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2020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800" b="1" dirty="0"/>
                        <a:t>Até</a:t>
                      </a:r>
                      <a:r>
                        <a:rPr lang="pt-BR" sz="1800" b="1" baseline="0" dirty="0"/>
                        <a:t> 2º </a:t>
                      </a:r>
                      <a:r>
                        <a:rPr lang="pt-BR" sz="1800" b="1" baseline="0" dirty="0" err="1"/>
                        <a:t>Quadrimeste</a:t>
                      </a:r>
                      <a:r>
                        <a:rPr lang="pt-BR" sz="1800" b="1" baseline="0" dirty="0"/>
                        <a:t> 2020</a:t>
                      </a:r>
                      <a:endParaRPr sz="1800" b="1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b="1" dirty="0"/>
                        <a:t>RECEITA</a:t>
                      </a:r>
                      <a:r>
                        <a:rPr lang="pt-BR" b="1" baseline="0" dirty="0"/>
                        <a:t> TOTAL</a:t>
                      </a:r>
                      <a:endParaRPr b="1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105.975.377,15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106.500.000,00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79.885.790,07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RECEITA PRIMÁRIA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Receita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operações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crédito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aplicações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105.575.372,93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106.114.400,00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79.781.249,37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b="1" dirty="0"/>
                        <a:t>DESPESA TOTAL</a:t>
                      </a:r>
                      <a:endParaRPr b="1"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96.496.999,02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106.500.000,00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62.580.399,22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DESPESA PRIMÁRIA 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Despesa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liquidada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juros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amortização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95.696.772,68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105.582.000,00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62.121.719,64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 PRIMÁRIO </a:t>
                      </a:r>
                      <a:endParaRPr sz="1600" b="1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RECEITA PRIMÁRIA - DESPESA PRIMÁRIA)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9.878.600,25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532.400,00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17.659.529,73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DÍVIDA CONSOLIDADA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4.239.295,41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3.100.000,00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3.541.729,57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DISPONIBILIDADE CAIXA LIQUIDA</a:t>
                      </a:r>
                      <a:r>
                        <a:rPr lang="en-US" sz="11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11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Disponibilidade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Caixa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Restos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Pagar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Processados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Haveres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Financeiros</a:t>
                      </a:r>
                      <a:r>
                        <a:rPr lang="en-US" sz="11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14.791.008,97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4.600.000,00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31.674.096,97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600" b="1" dirty="0">
                          <a:latin typeface="Calibri" pitchFamily="34" charset="0"/>
                        </a:rPr>
                        <a:t>DIVIDA CONSOLIDADA</a:t>
                      </a:r>
                      <a:r>
                        <a:rPr lang="pt-BR" sz="1600" b="1" baseline="0" dirty="0">
                          <a:latin typeface="Calibri" pitchFamily="34" charset="0"/>
                        </a:rPr>
                        <a:t> LÍQUIDA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050" baseline="0" dirty="0">
                          <a:latin typeface="Calibri" pitchFamily="34" charset="0"/>
                        </a:rPr>
                        <a:t>(DC – DISP. CAIXA)</a:t>
                      </a:r>
                      <a:endParaRPr sz="105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-10.551.713,56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-1.500.000,00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-28.132.367,40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9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 NOMINAL </a:t>
                      </a:r>
                      <a:endParaRPr sz="1600" b="1" i="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1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DCL 2º QUAD/2020 - DCL 3º QUAD/2019)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-8.609.125,07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-100.000,00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  <a:cs typeface="Aharoni" pitchFamily="2" charset="-79"/>
                        </a:rPr>
                        <a:t>-17.580.653,84</a:t>
                      </a:r>
                      <a:endParaRPr sz="1400" b="1">
                        <a:latin typeface="Trebuchet MS" pitchFamily="34" charset="0"/>
                        <a:cs typeface="Aharoni" pitchFamily="2" charset="-79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677862" y="304800"/>
            <a:ext cx="8597900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Lei Complementar 101 - LRF</a:t>
            </a: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677862" y="1257300"/>
            <a:ext cx="8597900" cy="308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marR="0" lvl="0" indent="-3460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560"/>
              <a:buFont typeface="Noto Sans Symbols"/>
              <a:buChar char="▶"/>
            </a:pPr>
            <a:r>
              <a:rPr lang="en-US"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Artigo 9</a:t>
            </a:r>
            <a:r>
              <a:rPr lang="en-US" sz="3200" b="0" i="0" u="none" strike="noStrike" cap="none">
                <a:solidFill>
                  <a:srgbClr val="4040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º </a:t>
            </a:r>
            <a:r>
              <a:rPr lang="en-US" sz="2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§ 4</a:t>
            </a:r>
            <a:r>
              <a:rPr lang="en-US" sz="2800" b="0" i="0" u="none" strike="noStrike" cap="none">
                <a:solidFill>
                  <a:srgbClr val="4040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º</a:t>
            </a:r>
            <a:r>
              <a:rPr lang="en-US" sz="2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- Até o final dos meses de maio, setembro e fevereiro, o Poder Executivo demonstrará e avaliará o cumprimento das metas fiscais de cada quadrimestre, em audiência pública na comissão referida no § 1</a:t>
            </a:r>
            <a:r>
              <a:rPr lang="en-US" sz="2800" b="0" i="0" u="none" strike="noStrike" cap="none">
                <a:solidFill>
                  <a:srgbClr val="4040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º</a:t>
            </a:r>
            <a:r>
              <a:rPr lang="en-US" sz="2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do art. 166 da Constituição ou equivalente nas Casas Legislativas estaduais e municipais</a:t>
            </a:r>
            <a:r>
              <a:rPr lang="en-US" sz="2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677862" y="304800"/>
            <a:ext cx="8597900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3600"/>
              <a:buFont typeface="Arial Black"/>
              <a:buNone/>
            </a:pPr>
            <a:r>
              <a:rPr lang="en-US" sz="3600" b="0" i="0" u="none" strike="noStrike" cap="none" dirty="0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RECEITA 2020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677862" y="1168400"/>
            <a:ext cx="1557337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FPM</a:t>
            </a:r>
            <a:endParaRPr/>
          </a:p>
          <a:p>
            <a:pPr marL="346075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ICMS</a:t>
            </a:r>
            <a:endParaRPr/>
          </a:p>
          <a:p>
            <a:pPr marL="346075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IPVA</a:t>
            </a:r>
            <a:endParaRPr/>
          </a:p>
          <a:p>
            <a:pPr marL="346075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IPTU</a:t>
            </a:r>
            <a:endParaRPr/>
          </a:p>
        </p:txBody>
      </p:sp>
      <p:graphicFrame>
        <p:nvGraphicFramePr>
          <p:cNvPr id="208" name="Google Shape;208;p24"/>
          <p:cNvGraphicFramePr/>
          <p:nvPr/>
        </p:nvGraphicFramePr>
        <p:xfrm>
          <a:off x="760412" y="2973387"/>
          <a:ext cx="7876812" cy="1190625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23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º</a:t>
                      </a: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Quadrimestre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2019</a:t>
                      </a:r>
                    </a:p>
                  </a:txBody>
                  <a:tcPr marL="91450" marR="91450" marT="45750" marB="4575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Orçamento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Previsto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R$ 106.500.000,00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Arrecadado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até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31/08/2020: R$79.885.790,07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9" name="Google Shape;209;p24"/>
          <p:cNvSpPr txBox="1"/>
          <p:nvPr/>
        </p:nvSpPr>
        <p:spPr>
          <a:xfrm>
            <a:off x="6529387" y="1039812"/>
            <a:ext cx="1557337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ISSS</a:t>
            </a:r>
            <a:endParaRPr/>
          </a:p>
          <a:p>
            <a:pPr marL="346075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ITBI</a:t>
            </a:r>
            <a:endParaRPr/>
          </a:p>
          <a:p>
            <a:pPr marL="346075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FUNDEB</a:t>
            </a:r>
            <a:endParaRPr/>
          </a:p>
          <a:p>
            <a:pPr marL="346075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Outros</a:t>
            </a:r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2816225" y="4813300"/>
            <a:ext cx="53435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Foram</a:t>
            </a:r>
            <a:r>
              <a:rPr lang="en-US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arrecadados</a:t>
            </a:r>
            <a:r>
              <a:rPr lang="en-US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75% do valor </a:t>
            </a:r>
            <a:r>
              <a:rPr lang="en-US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previsto</a:t>
            </a:r>
            <a:r>
              <a:rPr lang="en-US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677862" y="304800"/>
            <a:ext cx="9012237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PRINCIPAIS FONTES DE RECEITA</a:t>
            </a:r>
            <a:endParaRPr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12872" y="1350498"/>
          <a:ext cx="7793502" cy="4785490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389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4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b="1" i="0" u="none" dirty="0" err="1">
                          <a:solidFill>
                            <a:srgbClr val="FFFFFF"/>
                          </a:solidFill>
                          <a:latin typeface="Trebuchet MS"/>
                          <a:ea typeface="Libre Baskerville"/>
                          <a:cs typeface="Libre Baskerville"/>
                          <a:sym typeface="Trebuchet MS"/>
                        </a:rPr>
                        <a:t>Até</a:t>
                      </a: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Trebuchet MS"/>
                          <a:ea typeface="Libre Baskerville"/>
                          <a:cs typeface="Libre Baskerville"/>
                          <a:sym typeface="Trebuchet MS"/>
                        </a:rPr>
                        <a:t> o 2</a:t>
                      </a: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º</a:t>
                      </a: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Quadrimestre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/>
                        <a:t>RECEITAS CORRENTES</a:t>
                      </a:r>
                      <a:endParaRPr sz="1800" b="1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endParaRPr sz="1800" b="1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ICMS</a:t>
                      </a:r>
                      <a:endParaRPr sz="180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20.608.167,19</a:t>
                      </a:r>
                      <a:endParaRPr sz="1800" b="1" dirty="0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FPM</a:t>
                      </a:r>
                      <a:endParaRPr sz="180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13.303.970,98</a:t>
                      </a:r>
                      <a:endParaRPr sz="1800" b="1" dirty="0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IPVA</a:t>
                      </a:r>
                      <a:endParaRPr sz="180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6.134.115,44</a:t>
                      </a:r>
                      <a:endParaRPr sz="1800" b="1" dirty="0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/>
                        <a:t>ISS</a:t>
                      </a:r>
                      <a:endParaRPr sz="180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5.548.806,14</a:t>
                      </a:r>
                      <a:endParaRPr sz="1800" b="1" dirty="0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ITBI</a:t>
                      </a:r>
                      <a:endParaRPr sz="180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1.085.079,81</a:t>
                      </a:r>
                      <a:endParaRPr sz="1800" b="1" dirty="0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IPTU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468.585,41</a:t>
                      </a:r>
                      <a:endParaRPr sz="1800" b="1" dirty="0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/>
                        <a:t>FUNDEB</a:t>
                      </a:r>
                      <a:endParaRPr sz="180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9.482.159,96</a:t>
                      </a:r>
                      <a:endParaRPr sz="1800" b="1" dirty="0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>
                          <a:latin typeface="Trebuchet MS" pitchFamily="34" charset="0"/>
                        </a:rPr>
                        <a:t>DEMAIS</a:t>
                      </a:r>
                      <a:r>
                        <a:rPr lang="pt-BR" sz="1800" baseline="0" dirty="0">
                          <a:latin typeface="Trebuchet MS" pitchFamily="34" charset="0"/>
                        </a:rPr>
                        <a:t> RECEITAS</a:t>
                      </a:r>
                      <a:endParaRPr sz="1800">
                        <a:latin typeface="Trebuchet MS" pitchFamily="34" charset="0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22.075.715,72</a:t>
                      </a:r>
                      <a:endParaRPr sz="1800" b="1" dirty="0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Trebuchet MS" pitchFamily="34" charset="0"/>
                        </a:rPr>
                        <a:t>RECEITAS</a:t>
                      </a:r>
                      <a:r>
                        <a:rPr lang="pt-BR" sz="1800" b="1" baseline="0" dirty="0">
                          <a:latin typeface="Trebuchet MS" pitchFamily="34" charset="0"/>
                        </a:rPr>
                        <a:t> DE CAPITAL</a:t>
                      </a:r>
                      <a:endParaRPr sz="1800" b="1">
                        <a:latin typeface="Trebuchet MS" pitchFamily="34" charset="0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endParaRPr sz="1800" b="1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>
                          <a:latin typeface="Trebuchet MS" pitchFamily="34" charset="0"/>
                        </a:rPr>
                        <a:t>CONVÊNIOS</a:t>
                      </a:r>
                      <a:endParaRPr sz="1800">
                        <a:latin typeface="Trebuchet MS" pitchFamily="34" charset="0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523.696,47</a:t>
                      </a:r>
                      <a:endParaRPr sz="1800" b="1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>
                          <a:latin typeface="Trebuchet MS" pitchFamily="34" charset="0"/>
                        </a:rPr>
                        <a:t>DEMAIS</a:t>
                      </a:r>
                      <a:r>
                        <a:rPr lang="pt-BR" sz="1800" baseline="0" dirty="0">
                          <a:latin typeface="Trebuchet MS" pitchFamily="34" charset="0"/>
                        </a:rPr>
                        <a:t> RECEITAS DE CAPITAL</a:t>
                      </a:r>
                      <a:endParaRPr sz="1800">
                        <a:latin typeface="Trebuchet MS" pitchFamily="34" charset="0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>
                          <a:latin typeface="+mj-lt"/>
                        </a:rPr>
                        <a:t>655.492,95</a:t>
                      </a:r>
                      <a:endParaRPr sz="1800" b="1">
                        <a:latin typeface="+mj-lt"/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677862" y="304800"/>
            <a:ext cx="8597900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DESPESA LIQUIDADA</a:t>
            </a:r>
            <a:endParaRPr/>
          </a:p>
        </p:txBody>
      </p:sp>
      <p:graphicFrame>
        <p:nvGraphicFramePr>
          <p:cNvPr id="231" name="Google Shape;231;p27"/>
          <p:cNvGraphicFramePr/>
          <p:nvPr/>
        </p:nvGraphicFramePr>
        <p:xfrm>
          <a:off x="1012875" y="1055076"/>
          <a:ext cx="8932984" cy="3434238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461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41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2000" b="1" i="0" u="none" dirty="0" err="1">
                          <a:solidFill>
                            <a:srgbClr val="FFFFFF"/>
                          </a:solidFill>
                          <a:latin typeface="Trebuchet MS" pitchFamily="34" charset="0"/>
                          <a:ea typeface="Libre Baskerville"/>
                          <a:cs typeface="Libre Baskerville"/>
                          <a:sym typeface="Trebuchet MS"/>
                        </a:rPr>
                        <a:t>Até</a:t>
                      </a: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Libre Baskerville"/>
                          <a:cs typeface="Libre Baskerville"/>
                          <a:sym typeface="Trebuchet MS"/>
                        </a:rPr>
                        <a:t> 2</a:t>
                      </a: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Libre Baskerville"/>
                          <a:cs typeface="Libre Baskerville"/>
                          <a:sym typeface="Libre Baskerville"/>
                        </a:rPr>
                        <a:t>º</a:t>
                      </a: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Quadrimestre</a:t>
                      </a:r>
                      <a:endParaRPr lang="en-US" sz="2000" dirty="0">
                        <a:latin typeface="Trebuchet MS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rebuchet MS"/>
                        <a:buNone/>
                      </a:pPr>
                      <a:endParaRPr/>
                    </a:p>
                  </a:txBody>
                  <a:tcPr marL="91425" marR="91425" marT="45700" marB="4570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Custeio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/>
                        <a:t>20.692.863,69</a:t>
                      </a:r>
                      <a:endParaRPr sz="1800"/>
                    </a:p>
                  </a:txBody>
                  <a:tcPr marL="91425" marR="91425" marT="45700" marB="4570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1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 dirty="0" err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Amortização</a:t>
                      </a: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/</a:t>
                      </a:r>
                      <a:r>
                        <a:rPr lang="en-US" sz="1800" b="0" i="0" u="none" dirty="0" err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Juros</a:t>
                      </a: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</a:t>
                      </a:r>
                      <a:r>
                        <a:rPr lang="en-US" sz="1800" b="0" i="0" u="none" dirty="0" err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dívidas</a:t>
                      </a: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e </a:t>
                      </a:r>
                      <a:r>
                        <a:rPr lang="en-US" sz="1800" b="0" i="0" u="none" dirty="0" err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precatórios</a:t>
                      </a: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/>
                        <a:t>777.602,21</a:t>
                      </a:r>
                      <a:endParaRPr sz="1800"/>
                    </a:p>
                  </a:txBody>
                  <a:tcPr marL="91425" marR="91425" marT="45700" marB="4570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Investimento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/>
                        <a:t>1.841.825,82</a:t>
                      </a:r>
                      <a:endParaRPr sz="1800"/>
                    </a:p>
                  </a:txBody>
                  <a:tcPr marL="91425" marR="91425" marT="45700" marB="4570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Sentenças/Judiciais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/>
                        <a:t>1.047.579,21</a:t>
                      </a:r>
                      <a:endParaRPr sz="1800"/>
                    </a:p>
                  </a:txBody>
                  <a:tcPr marL="91425" marR="91425" marT="45700" marB="4570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6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Subvenções/13.019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/>
                        <a:t>1.318.098,52</a:t>
                      </a:r>
                      <a:endParaRPr sz="1800"/>
                    </a:p>
                  </a:txBody>
                  <a:tcPr marL="91425" marR="91425" marT="45700" marB="4570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Pessoal e Encargos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dirty="0"/>
                        <a:t>36.902.429,77</a:t>
                      </a:r>
                      <a:endParaRPr sz="1800"/>
                    </a:p>
                  </a:txBody>
                  <a:tcPr marL="91425" marR="91425" marT="45700" marB="4570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1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</a:t>
                      </a:r>
                      <a:endParaRPr b="1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1800" b="1" dirty="0"/>
                        <a:t>62.580.399,22</a:t>
                      </a:r>
                      <a:endParaRPr sz="1800" b="1"/>
                    </a:p>
                  </a:txBody>
                  <a:tcPr marL="91425" marR="91425" marT="45700" marB="4570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508000" y="295275"/>
            <a:ext cx="8597900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4800"/>
              <a:buFont typeface="Arial Black"/>
              <a:buNone/>
            </a:pPr>
            <a:r>
              <a:rPr lang="en-US" sz="4800" b="0" i="0" u="none" strike="noStrike" cap="none" dirty="0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DÍVIDA </a:t>
            </a:r>
            <a:r>
              <a:rPr lang="en-US" sz="4800" b="0" i="0" u="none" strike="noStrike" cap="none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INTERNA 2020:</a:t>
            </a:r>
            <a:endParaRPr/>
          </a:p>
        </p:txBody>
      </p:sp>
      <p:graphicFrame>
        <p:nvGraphicFramePr>
          <p:cNvPr id="238" name="Google Shape;238;p28"/>
          <p:cNvGraphicFramePr/>
          <p:nvPr/>
        </p:nvGraphicFramePr>
        <p:xfrm>
          <a:off x="705079" y="1322024"/>
          <a:ext cx="7667741" cy="2886418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188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4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en-US" sz="1400" b="1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DÍVIDA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en-US" sz="1400" b="1" i="0" u="none" baseline="0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Saldo</a:t>
                      </a:r>
                      <a:r>
                        <a:rPr lang="en-US" sz="1400" b="1" i="0" u="none" baseline="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1400" b="1" i="0" u="none" baseline="0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Devedor</a:t>
                      </a:r>
                      <a:r>
                        <a:rPr lang="en-US" sz="1400" b="1" i="0" u="none" baseline="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1400" b="1" i="0" u="none" baseline="0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em</a:t>
                      </a:r>
                      <a:r>
                        <a:rPr lang="en-US" sz="1400" b="1" i="0" u="none" baseline="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1400" b="1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31/12/2019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pt-BR" sz="1400" b="1" dirty="0">
                          <a:latin typeface="Trebuchet MS" pitchFamily="34" charset="0"/>
                        </a:rPr>
                        <a:t>Valor</a:t>
                      </a:r>
                      <a:r>
                        <a:rPr lang="pt-BR" sz="1400" b="1" baseline="0" dirty="0">
                          <a:latin typeface="Trebuchet MS" pitchFamily="34" charset="0"/>
                        </a:rPr>
                        <a:t> Pago até 2º Quadrimestre</a:t>
                      </a:r>
                      <a:endParaRPr sz="1400" b="1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en-US" sz="1400" b="1" i="0" u="none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Saldo</a:t>
                      </a:r>
                      <a:r>
                        <a:rPr lang="en-US" sz="1400" b="1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Devedor</a:t>
                      </a:r>
                      <a:r>
                        <a:rPr lang="en-US" sz="1400" b="1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em</a:t>
                      </a:r>
                      <a:r>
                        <a:rPr lang="en-US" sz="1400" b="1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31/08/2020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4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INSS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1.640.924,78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pt-BR" sz="1400" dirty="0">
                          <a:latin typeface="Trebuchet MS" pitchFamily="34" charset="0"/>
                        </a:rPr>
                        <a:t>86.176,11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pt-BR" sz="1400" dirty="0">
                          <a:latin typeface="Trebuchet MS" pitchFamily="34" charset="0"/>
                        </a:rPr>
                        <a:t>1.554.748,67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SOMMA INFRA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 2.153.889,81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endParaRPr lang="pt-BR" sz="1400" dirty="0">
                        <a:latin typeface="Trebuchet MS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pt-BR" sz="1400" dirty="0">
                          <a:latin typeface="Trebuchet MS" pitchFamily="34" charset="0"/>
                        </a:rPr>
                        <a:t>252.371,60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endParaRPr lang="pt-BR" sz="1400" dirty="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pt-BR" sz="1400" dirty="0">
                          <a:latin typeface="Trebuchet MS" pitchFamily="34" charset="0"/>
                        </a:rPr>
                        <a:t>1.901.518,21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rebuchet MS"/>
                          <a:cs typeface="Trebuchet MS"/>
                          <a:sym typeface="Trebuchet MS"/>
                        </a:rPr>
                        <a:t>PRECATÓRIOS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Trebuchet MS" pitchFamily="34" charset="0"/>
                          <a:sym typeface="Trebuchet MS"/>
                        </a:rPr>
                        <a:t>444.480,82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pt-BR" sz="1400" dirty="0">
                          <a:latin typeface="Trebuchet MS" pitchFamily="34" charset="0"/>
                        </a:rPr>
                        <a:t>359.018,13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Trebuchet MS"/>
                        <a:buNone/>
                      </a:pPr>
                      <a:r>
                        <a:rPr lang="pt-BR" sz="1400" dirty="0">
                          <a:latin typeface="Trebuchet MS" pitchFamily="34" charset="0"/>
                        </a:rPr>
                        <a:t>   85.462,69</a:t>
                      </a:r>
                      <a:endParaRPr sz="1400">
                        <a:latin typeface="Trebuchet MS" pitchFamily="34" charset="0"/>
                      </a:endParaRPr>
                    </a:p>
                  </a:txBody>
                  <a:tcPr marL="91450" marR="91450" marT="45650" marB="456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D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9" name="Google Shape;239;p28"/>
          <p:cNvSpPr txBox="1"/>
          <p:nvPr/>
        </p:nvSpPr>
        <p:spPr>
          <a:xfrm>
            <a:off x="3648075" y="4783137"/>
            <a:ext cx="5711825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Arial Black"/>
              <a:buNone/>
            </a:pPr>
            <a:r>
              <a:rPr lang="en-US" sz="3300" b="0" i="0" u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TOTAL: R$ </a:t>
            </a:r>
            <a:r>
              <a:rPr lang="en-US" sz="33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 sz="3300" b="0" i="0" u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.541.729,57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677862" y="304800"/>
            <a:ext cx="8597900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3200"/>
              <a:buFont typeface="Arial Black"/>
              <a:buNone/>
            </a:pPr>
            <a:r>
              <a:rPr lang="en-US" sz="3200" b="0" i="0" u="none" strike="noStrike" cap="none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GASTO COM PESSOAL:</a:t>
            </a:r>
            <a:endParaRPr/>
          </a:p>
        </p:txBody>
      </p:sp>
      <p:graphicFrame>
        <p:nvGraphicFramePr>
          <p:cNvPr id="246" name="Google Shape;246;p29"/>
          <p:cNvGraphicFramePr/>
          <p:nvPr/>
        </p:nvGraphicFramePr>
        <p:xfrm>
          <a:off x="892366" y="1079652"/>
          <a:ext cx="8575191" cy="4551955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559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600" b="1" dirty="0">
                          <a:latin typeface="+mn-lt"/>
                        </a:rPr>
                        <a:t>2º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1600" b="1" dirty="0">
                          <a:latin typeface="+mn-lt"/>
                        </a:rPr>
                        <a:t>QUADRIMESTRE 2020</a:t>
                      </a:r>
                      <a:endParaRPr sz="1600" b="1"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u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RECEITA CORRENTE LÍQUIDA AJUSTADA</a:t>
                      </a:r>
                      <a:endParaRPr sz="18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b="1" dirty="0">
                          <a:latin typeface="+mn-lt"/>
                        </a:rPr>
                        <a:t>115.937.331,28</a:t>
                      </a:r>
                      <a:endParaRPr sz="18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b="1" dirty="0">
                          <a:latin typeface="+mn-lt"/>
                        </a:rPr>
                        <a:t>DESPESA</a:t>
                      </a:r>
                      <a:r>
                        <a:rPr lang="pt-BR" sz="1800" b="1" baseline="0" dirty="0">
                          <a:latin typeface="+mn-lt"/>
                        </a:rPr>
                        <a:t> BRUTA COM PESSOAL E ENCARGOS</a:t>
                      </a:r>
                      <a:endParaRPr sz="18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b="1" dirty="0">
                          <a:latin typeface="+mn-lt"/>
                        </a:rPr>
                        <a:t>56.034.297,87</a:t>
                      </a:r>
                      <a:endParaRPr sz="18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7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Pessoal Ativo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50.467.790,92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5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Aposentadorias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5.300.011,23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Pensões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266.495,72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600" b="1" dirty="0">
                          <a:latin typeface="+mn-lt"/>
                        </a:rPr>
                        <a:t>DESPESAS NÃO COMPUTADAS</a:t>
                      </a:r>
                      <a:r>
                        <a:rPr lang="pt-BR" sz="1600" b="1" baseline="0" dirty="0">
                          <a:latin typeface="+mn-lt"/>
                        </a:rPr>
                        <a:t> PARA FINS DE LIMITE</a:t>
                      </a:r>
                      <a:endParaRPr sz="16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b="1" dirty="0">
                          <a:latin typeface="+mn-lt"/>
                        </a:rPr>
                        <a:t>1.829.455,53</a:t>
                      </a:r>
                      <a:endParaRPr sz="18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6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Indenizações</a:t>
                      </a:r>
                      <a:r>
                        <a:rPr lang="pt-BR" sz="1800" baseline="0" dirty="0">
                          <a:latin typeface="+mn-lt"/>
                        </a:rPr>
                        <a:t> Trabalhistas (-)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1.794.980,43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6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Decorrentes</a:t>
                      </a:r>
                      <a:r>
                        <a:rPr lang="pt-BR" sz="1800" baseline="0" dirty="0">
                          <a:latin typeface="+mn-lt"/>
                        </a:rPr>
                        <a:t> decisões judiciais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dirty="0">
                          <a:latin typeface="+mn-lt"/>
                        </a:rPr>
                        <a:t>34.475,10</a:t>
                      </a: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6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400" b="1" dirty="0">
                          <a:latin typeface="+mn-lt"/>
                        </a:rPr>
                        <a:t>DESPESA LÍQUIDA COM</a:t>
                      </a:r>
                      <a:r>
                        <a:rPr lang="pt-BR" sz="1400" b="1" baseline="0" dirty="0">
                          <a:latin typeface="+mn-lt"/>
                        </a:rPr>
                        <a:t> PESSOAL PARA FINS DE LIMITE</a:t>
                      </a:r>
                      <a:endParaRPr sz="14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b="1" dirty="0">
                          <a:latin typeface="+mn-lt"/>
                        </a:rPr>
                        <a:t>54.204.842,34</a:t>
                      </a:r>
                      <a:endParaRPr sz="18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6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endParaRPr sz="1800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6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b="1" dirty="0">
                          <a:latin typeface="+mn-lt"/>
                        </a:rPr>
                        <a:t>PERCENTUAL</a:t>
                      </a:r>
                      <a:endParaRPr sz="18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pt-BR" sz="1800" b="1" dirty="0">
                          <a:latin typeface="+mn-lt"/>
                        </a:rPr>
                        <a:t>46,75%</a:t>
                      </a:r>
                      <a:endParaRPr sz="1800" b="1"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295275" y="315912"/>
            <a:ext cx="742632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APLICAÇÃO NA EDUCAÇÃO</a:t>
            </a:r>
            <a:endParaRPr/>
          </a:p>
        </p:txBody>
      </p:sp>
      <p:graphicFrame>
        <p:nvGraphicFramePr>
          <p:cNvPr id="253" name="Google Shape;253;p30"/>
          <p:cNvGraphicFramePr/>
          <p:nvPr/>
        </p:nvGraphicFramePr>
        <p:xfrm>
          <a:off x="935037" y="1239837"/>
          <a:ext cx="6288075" cy="1876400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Trebuchet MS"/>
                        <a:buNone/>
                      </a:pPr>
                      <a:r>
                        <a:rPr lang="en-US" sz="4400" b="1" i="0" u="none" dirty="0" err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Receita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Trebuchet MS"/>
                        <a:buNone/>
                      </a:pPr>
                      <a:r>
                        <a:rPr lang="en-US" sz="4400" b="1" i="0" u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Despesa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pt-BR" sz="2400" dirty="0"/>
                        <a:t>59.884.525,71</a:t>
                      </a:r>
                      <a:endParaRPr sz="24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400" b="0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14.910.756,10</a:t>
                      </a:r>
                      <a:endParaRPr sz="24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4" name="Google Shape;254;p30"/>
          <p:cNvGraphicFramePr/>
          <p:nvPr/>
        </p:nvGraphicFramePr>
        <p:xfrm>
          <a:off x="4632325" y="3897312"/>
          <a:ext cx="3089275" cy="928675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308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800"/>
                        <a:buFont typeface="Trebuchet MS"/>
                        <a:buNone/>
                      </a:pPr>
                      <a:r>
                        <a:rPr lang="en-US" sz="4800" b="1" i="0" u="none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24,9%</a:t>
                      </a:r>
                      <a:endParaRPr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566737" y="304800"/>
            <a:ext cx="6146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90C226"/>
                </a:solidFill>
                <a:latin typeface="Arial Black"/>
                <a:ea typeface="Arial Black"/>
                <a:cs typeface="Arial Black"/>
                <a:sym typeface="Arial Black"/>
              </a:rPr>
              <a:t>APLICAÇÃO NA SAÚDE</a:t>
            </a:r>
            <a:endParaRPr/>
          </a:p>
        </p:txBody>
      </p:sp>
      <p:graphicFrame>
        <p:nvGraphicFramePr>
          <p:cNvPr id="261" name="Google Shape;261;p31"/>
          <p:cNvGraphicFramePr/>
          <p:nvPr/>
        </p:nvGraphicFramePr>
        <p:xfrm>
          <a:off x="1293812" y="1295400"/>
          <a:ext cx="6575400" cy="2158680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328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Trebuchet MS"/>
                        <a:buNone/>
                      </a:pPr>
                      <a:r>
                        <a:rPr lang="en-US" sz="4400" b="1" i="0" u="none" dirty="0" err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Receita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Trebuchet MS"/>
                        <a:buNone/>
                      </a:pPr>
                      <a:r>
                        <a:rPr lang="en-US" sz="4400" b="1" i="0" u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Despesa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  <a:tabLst/>
                        <a:defRPr/>
                      </a:pPr>
                      <a:endParaRPr lang="en-US" sz="2400" b="1" i="0" u="none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2400" b="1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58.745.378,01</a:t>
                      </a:r>
                      <a:endParaRPr lang="pt-BR" sz="24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endParaRPr sz="24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400" b="1" i="0" u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14.077.149,53</a:t>
                      </a:r>
                      <a:endParaRPr sz="24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2" name="Google Shape;262;p31"/>
          <p:cNvGraphicFramePr/>
          <p:nvPr/>
        </p:nvGraphicFramePr>
        <p:xfrm>
          <a:off x="4152900" y="3867150"/>
          <a:ext cx="5122850" cy="1384300"/>
        </p:xfrm>
        <a:graphic>
          <a:graphicData uri="http://schemas.openxmlformats.org/drawingml/2006/table">
            <a:tbl>
              <a:tblPr>
                <a:noFill/>
                <a:tableStyleId>{2EF6CB99-6155-4263-9AB9-75C04ACD3953}</a:tableStyleId>
              </a:tblPr>
              <a:tblGrid>
                <a:gridCol w="512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4800" b="1" i="0" u="none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23,96%</a:t>
                      </a:r>
                      <a:endParaRPr lang="en-US"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800"/>
                        <a:buFont typeface="Trebuchet MS"/>
                        <a:buNone/>
                      </a:pPr>
                      <a:endParaRPr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SalesStrategy_FacetGreenTheme_16x9_TP103418064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sStrategy_FacetGreenTheme_16x9_TP103418064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lesStrategy_FacetGreenTheme_16x9_TP103418064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alesStrategy_FacetGreenTheme_16x9_TP103418064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423</Words>
  <Application>Microsoft Office PowerPoint</Application>
  <PresentationFormat>Widescreen</PresentationFormat>
  <Paragraphs>184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Libre Baskerville</vt:lpstr>
      <vt:lpstr>Arial</vt:lpstr>
      <vt:lpstr>Arial Black</vt:lpstr>
      <vt:lpstr>Trebuchet MS</vt:lpstr>
      <vt:lpstr>Aharoni</vt:lpstr>
      <vt:lpstr>Noto Sans Symbols</vt:lpstr>
      <vt:lpstr>Calibri</vt:lpstr>
      <vt:lpstr>1_SalesStrategy_FacetGreenTheme_16x9_TP103418064</vt:lpstr>
      <vt:lpstr>SalesStrategy_FacetGreenTheme_16x9_TP103418064</vt:lpstr>
      <vt:lpstr>2_SalesStrategy_FacetGreenTheme_16x9_TP103418064</vt:lpstr>
      <vt:lpstr>3_SalesStrategy_FacetGreenTheme_16x9_TP103418064</vt:lpstr>
      <vt:lpstr>AUDIÊNCIA PÚBLICA  2º Quadrimestre de 2020</vt:lpstr>
      <vt:lpstr>Lei Complementar 101 - LRF</vt:lpstr>
      <vt:lpstr>RECEITA 2020</vt:lpstr>
      <vt:lpstr>PRINCIPAIS FONTES DE RECEITA</vt:lpstr>
      <vt:lpstr>DESPESA LIQUIDADA</vt:lpstr>
      <vt:lpstr>DÍVIDA INTERNA 2020:</vt:lpstr>
      <vt:lpstr>GASTO COM PESSOAL:</vt:lpstr>
      <vt:lpstr>APLICAÇÃO NA EDUCAÇÃO</vt:lpstr>
      <vt:lpstr>APLICAÇÃO NA SAÚDE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 1º Quadrimestre de 2018</dc:title>
  <dc:creator>Denio Dutra</dc:creator>
  <cp:lastModifiedBy>Computador</cp:lastModifiedBy>
  <cp:revision>117</cp:revision>
  <dcterms:modified xsi:type="dcterms:W3CDTF">2020-10-01T21:57:05Z</dcterms:modified>
</cp:coreProperties>
</file>